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charts/chart333.xml" ContentType="application/vnd.openxmlformats-officedocument.drawingml.chart+xml"/>
  <Override PartName="/ppt/charts/chart334.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5"/>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2028" r:id="rId80"/>
    <p:sldId id="1603" r:id="rId81"/>
    <p:sldId id="1643" r:id="rId82"/>
    <p:sldId id="1620" r:id="rId83"/>
    <p:sldId id="1686"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33.xml.rels><?xml version="1.0" encoding="UTF-8" standalone="yes"?>
<Relationships xmlns="http://schemas.openxmlformats.org/package/2006/relationships"><Relationship Id="rId1" Type="http://schemas.openxmlformats.org/officeDocument/2006/relationships/package" Target="../embeddings/Microsoft_Excel_Worksheet332.xlsx"/></Relationships>
</file>

<file path=ppt/charts/_rels/chart334.xml.rels><?xml version="1.0" encoding="UTF-8" standalone="yes"?>
<Relationships xmlns="http://schemas.openxmlformats.org/package/2006/relationships"><Relationship Id="rId1" Type="http://schemas.openxmlformats.org/officeDocument/2006/relationships/package" Target="../embeddings/Microsoft_Excel_Worksheet333.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1</c:v>
                </c:pt>
                <c:pt idx="3">
                  <c:v>44</c:v>
                </c:pt>
                <c:pt idx="4">
                  <c:v>1</c:v>
                </c:pt>
                <c:pt idx="5">
                  <c:v>1</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Sheet1!$B$2:$B$6</c:f>
              <c:numCache>
                <c:formatCode>0.0</c:formatCode>
                <c:ptCount val="5"/>
                <c:pt idx="0">
                  <c:v>8.5</c:v>
                </c:pt>
                <c:pt idx="1">
                  <c:v>8.1999999999999993</c:v>
                </c:pt>
                <c:pt idx="2">
                  <c:v>8.1999999999999993</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Sheet1!$C$2:$C$6</c:f>
              <c:numCache>
                <c:formatCode>0.0</c:formatCode>
                <c:ptCount val="5"/>
                <c:pt idx="0">
                  <c:v>1.5</c:v>
                </c:pt>
                <c:pt idx="1">
                  <c:v>1.8000000000000007</c:v>
                </c:pt>
                <c:pt idx="2">
                  <c:v>1.8000000000000007</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Sheet1!$B$2:$B$6</c:f>
              <c:numCache>
                <c:formatCode>0.0</c:formatCode>
                <c:ptCount val="5"/>
                <c:pt idx="0">
                  <c:v>6.8</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Sheet1!$C$2:$C$6</c:f>
              <c:numCache>
                <c:formatCode>0.0</c:formatCode>
                <c:ptCount val="5"/>
                <c:pt idx="0">
                  <c:v>3.2</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0.15683089855499954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9.482299999999988E-2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0.98993800000000043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9.482299999999988E-2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0.34011999999999976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0.60527000000000086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6.9178839999999999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0.17408117342530005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9.2010999999999399E-2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0.96058000000000021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9.2011000000000287E-2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0.33003300000000024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0.86224299999999943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7.4209719999999999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1.4393989999999999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0.45791900000000041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0.12766499999999947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1.3327999999999998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0.12766500000000036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0.45791900000000041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7.0440000000004943E-3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8.6747540000000001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6.9117000000000317E-2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0.353688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9.8605999999999305E-2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1.0294280000000002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9.8606000000000193E-2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0.353688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0.56919699999999995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6.7658839999999998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0.12776900000000069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0.3432959999999996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9.5709000000000266E-2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0.99918299999999949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9.5708000000000126E-2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0.34329699999999974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0.76569000000000109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7.9864249999999997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0.11019699999999943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0.13270100000000085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3.6995999999998475E-2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0.38623300000000071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3.6996000000000251E-2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0.13270099999999907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0.18640200000000107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9.1547630000000009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15</c:v>
                </c:pt>
                <c:pt idx="1">
                  <c:v>24</c:v>
                </c:pt>
                <c:pt idx="2">
                  <c:v>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4.9652999999999725E-2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0.34275300000000009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9.5556999999999892E-2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0.99760000000000026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9.5556000000000196E-2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0.34275300000000009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0.71190499999999979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4.3514939999999998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0.29540200000000016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0.3547229999999999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9.8893999999999593E-2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1.0324420000000005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9.8894999999999733E-2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0.3547229999999999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0.83002500000000001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6.5877270000000001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0.35112398525760025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0.15732699999999955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1.6424670000000008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0.15732599999999941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0.56431500000000057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0.63485499999999995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6.9455179999999999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0.89498599999999939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0.40161900000000017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0.11196900000000021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1.1689340000000001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0.11196799999999918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0.40161900000000017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0.40217700000000001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8.1721719999999998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1.0980859999999999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0.45408999999999988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0.12659600000000015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1.3216530000000004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0.12659599999999926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0.45409000000000077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0.76119100000000017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6.6394539999999997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Q2. How did you feel about the length of time you were on the waiting list before your admission to hospital?</c:v>
                </c:pt>
                <c:pt idx="1">
                  <c:v>The hospital and ward Q10. If you brought medication with you to hospital, were you able to take it when you needed to?</c:v>
                </c:pt>
                <c:pt idx="2">
                  <c:v>Nurses Q21. When nurses spoke about your care in front of you, were you included in the conversation?</c:v>
                </c:pt>
                <c:pt idx="3">
                  <c:v>Leaving hospital Q46. After leaving hospital, did you get enough support from health or social care services to help you recover or manage your condition?</c:v>
                </c:pt>
                <c:pt idx="4">
                  <c:v>Your care and treatment Q23. Thinking about your care and treatment, were you told something by a member of staff that was different to what you had been told by another member of staff?</c:v>
                </c:pt>
              </c:strCache>
            </c:strRef>
          </c:cat>
          <c:val>
            <c:numRef>
              <c:f>Sheet1!$B$2:$B$6</c:f>
              <c:numCache>
                <c:formatCode>0.0</c:formatCode>
                <c:ptCount val="5"/>
                <c:pt idx="0">
                  <c:v>8.8000000000000007</c:v>
                </c:pt>
                <c:pt idx="1">
                  <c:v>8.6</c:v>
                </c:pt>
                <c:pt idx="2">
                  <c:v>9</c:v>
                </c:pt>
                <c:pt idx="3">
                  <c:v>6.6</c:v>
                </c:pt>
                <c:pt idx="4">
                  <c:v>8.3000000000000007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Q2. How did you feel about the length of time you were on the waiting list before your admission to hospital?</c:v>
                </c:pt>
                <c:pt idx="1">
                  <c:v>The hospital and ward Q10. If you brought medication with you to hospital, were you able to take it when you needed to?</c:v>
                </c:pt>
                <c:pt idx="2">
                  <c:v>Nurses Q21. When nurses spoke about your care in front of you, were you included in the conversation?</c:v>
                </c:pt>
                <c:pt idx="3">
                  <c:v>Leaving hospital Q46. After leaving hospital, did you get enough support from health or social care services to help you recover or manage your condition?</c:v>
                </c:pt>
                <c:pt idx="4">
                  <c:v>Your care and treatment Q23. Thinking about your care and treatment, were you told something by a member of staff that was different to what you had been told by another member of staff?</c:v>
                </c:pt>
              </c:strCache>
            </c:strRef>
          </c:cat>
          <c:val>
            <c:numRef>
              <c:f>Sheet1!$C$2:$C$6</c:f>
              <c:numCache>
                <c:formatCode>0.0</c:formatCode>
                <c:ptCount val="5"/>
                <c:pt idx="0">
                  <c:v>7.5</c:v>
                </c:pt>
                <c:pt idx="1">
                  <c:v>8.1</c:v>
                </c:pt>
                <c:pt idx="2">
                  <c:v>8.6</c:v>
                </c:pt>
                <c:pt idx="3">
                  <c:v>6.2</c:v>
                </c:pt>
                <c:pt idx="4">
                  <c:v>7.9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Your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Your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Your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Your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Your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Your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Your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Your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1.4382584651541901</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Sheet1!$B$2:$B$6</c:f>
              <c:numCache>
                <c:formatCode>0.0</c:formatCode>
                <c:ptCount val="5"/>
                <c:pt idx="0">
                  <c:v>2.4</c:v>
                </c:pt>
                <c:pt idx="1">
                  <c:v>1.9</c:v>
                </c:pt>
                <c:pt idx="2">
                  <c:v>1.8</c:v>
                </c:pt>
                <c:pt idx="3">
                  <c:v>1.7</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Sheet1!$C$2:$C$6</c:f>
              <c:numCache>
                <c:formatCode>0.0</c:formatCode>
                <c:ptCount val="5"/>
                <c:pt idx="0">
                  <c:v>7.6</c:v>
                </c:pt>
                <c:pt idx="1">
                  <c:v>8.1</c:v>
                </c:pt>
                <c:pt idx="2">
                  <c:v>8.1999999999999993</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Sheet1!$B$2:$B$6</c:f>
              <c:numCache>
                <c:formatCode>0.0</c:formatCode>
                <c:ptCount val="5"/>
                <c:pt idx="0">
                  <c:v>0.6</c:v>
                </c:pt>
                <c:pt idx="1">
                  <c:v>0.7</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Sheet1!$C$2:$C$6</c:f>
              <c:numCache>
                <c:formatCode>0.0</c:formatCode>
                <c:ptCount val="5"/>
                <c:pt idx="0">
                  <c:v>9.4</c:v>
                </c:pt>
                <c:pt idx="1">
                  <c:v>9.3000000000000007</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8.2430557190600051E-2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0.12827299999999997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1.339151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0.12827300000000008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0.46010200000000001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0.805342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1.438258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Your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Your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Your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Your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Your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Your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Your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Your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8.9950933604842191</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Q3. How long do you feel you had to wait to get to a bed on a ward after you arrived at the hospital?</c:v>
                </c:pt>
                <c:pt idx="1">
                  <c:v>The hospital and ward Q5. Were you ever prevented from sleeping at night by noise from other patients?</c:v>
                </c:pt>
                <c:pt idx="2">
                  <c:v>Your care and treatment Q27. Were you able to discuss your condition or treatment with hospital staff without being overheard?</c:v>
                </c:pt>
                <c:pt idx="3">
                  <c:v>Leaving hospital Q43. Did hospital staff tell you who to contact if you were worried about your condition or treatment after you left hospital?</c:v>
                </c:pt>
                <c:pt idx="4">
                  <c:v>Operations and procedures Q33. Beforehand, how well did hospital staff explain how you might feel after you had the operations or procedures?</c:v>
                </c:pt>
              </c:strCache>
            </c:strRef>
          </c:cat>
          <c:val>
            <c:numRef>
              <c:f>Sheet1!$B$2:$B$6</c:f>
              <c:numCache>
                <c:formatCode>0.0</c:formatCode>
                <c:ptCount val="5"/>
                <c:pt idx="0">
                  <c:v>5.9</c:v>
                </c:pt>
                <c:pt idx="1">
                  <c:v>5.4</c:v>
                </c:pt>
                <c:pt idx="2">
                  <c:v>5.7</c:v>
                </c:pt>
                <c:pt idx="3">
                  <c:v>6.9</c:v>
                </c:pt>
                <c:pt idx="4">
                  <c:v>7.3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Q3. How long do you feel you had to wait to get to a bed on a ward after you arrived at the hospital?</c:v>
                </c:pt>
                <c:pt idx="1">
                  <c:v>The hospital and ward Q5. Were you ever prevented from sleeping at night by noise from other patients?</c:v>
                </c:pt>
                <c:pt idx="2">
                  <c:v>Your care and treatment Q27. Were you able to discuss your condition or treatment with hospital staff without being overheard?</c:v>
                </c:pt>
                <c:pt idx="3">
                  <c:v>Leaving hospital Q43. Did hospital staff tell you who to contact if you were worried about your condition or treatment after you left hospital?</c:v>
                </c:pt>
                <c:pt idx="4">
                  <c:v>Operations and procedures Q33. Beforehand, how well did hospital staff explain how you might feel after you had the operations or procedures?</c:v>
                </c:pt>
              </c:strCache>
            </c:strRef>
          </c:cat>
          <c:val>
            <c:numRef>
              <c:f>Sheet1!$C$2:$C$6</c:f>
              <c:numCache>
                <c:formatCode>0.0</c:formatCode>
                <c:ptCount val="5"/>
                <c:pt idx="0">
                  <c:v>6.8</c:v>
                </c:pt>
                <c:pt idx="1">
                  <c:v>6</c:v>
                </c:pt>
                <c:pt idx="2">
                  <c:v>6.3</c:v>
                </c:pt>
                <c:pt idx="3">
                  <c:v>7.6</c:v>
                </c:pt>
                <c:pt idx="4">
                  <c:v>7.6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9.8000000000000007</c:v>
                </c:pt>
                <c:pt idx="1">
                  <c:v>9.6999999999999993</c:v>
                </c:pt>
                <c:pt idx="2">
                  <c:v>9.6</c:v>
                </c:pt>
                <c:pt idx="3">
                  <c:v>9.5</c:v>
                </c:pt>
                <c:pt idx="4">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0.19999999999999929</c:v>
                </c:pt>
                <c:pt idx="1">
                  <c:v>0.30000000000000071</c:v>
                </c:pt>
                <c:pt idx="2">
                  <c:v>0.40000000000000036</c:v>
                </c:pt>
                <c:pt idx="3">
                  <c:v>0.5</c:v>
                </c:pt>
                <c:pt idx="4">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Sheet1!$B$2:$B$6</c:f>
              <c:numCache>
                <c:formatCode>0.0</c:formatCode>
                <c:ptCount val="5"/>
                <c:pt idx="0">
                  <c:v>8.9</c:v>
                </c:pt>
                <c:pt idx="1">
                  <c:v>8.9</c:v>
                </c:pt>
                <c:pt idx="2">
                  <c:v>8.9</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Sheet1!$C$2:$C$6</c:f>
              <c:numCache>
                <c:formatCode>0.0</c:formatCode>
                <c:ptCount val="5"/>
                <c:pt idx="0">
                  <c:v>1.0999999999999996</c:v>
                </c:pt>
                <c:pt idx="1">
                  <c:v>1.0999999999999996</c:v>
                </c:pt>
                <c:pt idx="2">
                  <c:v>1.0999999999999996</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0.21401300000000134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0.23684399999999961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6.6029999999999589E-2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0.68934699999999971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6.6029999999999589E-2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0.23684400000000139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4.1470999999999592E-2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8.9950930000000007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Your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Your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Your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Your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Your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Your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Your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Your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8.0053728444328502</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Sheet1!$B$2:$B$6</c:f>
              <c:numCache>
                <c:formatCode>0.0</c:formatCode>
                <c:ptCount val="5"/>
                <c:pt idx="0">
                  <c:v>7.7</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Sheet1!$C$2:$C$6</c:f>
              <c:numCache>
                <c:formatCode>0.0</c:formatCode>
                <c:ptCount val="5"/>
                <c:pt idx="0">
                  <c:v>2.2999999999999998</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0.24442602827430004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8.4843000000000224E-2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0.88574799999999954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8.4843000000001112E-2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0.30432199999999909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0.42925800000000081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8.0053730000000005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Your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Your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Your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Your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Your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Your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Your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Your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7.3535924488551601</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Sheet1!$B$2:$B$6</c:f>
              <c:numCache>
                <c:formatCode>0.0</c:formatCode>
                <c:ptCount val="5"/>
                <c:pt idx="0">
                  <c:v>8.8000000000000007</c:v>
                </c:pt>
                <c:pt idx="1">
                  <c:v>8.6999999999999993</c:v>
                </c:pt>
                <c:pt idx="2">
                  <c:v>8.6999999999999993</c:v>
                </c:pt>
                <c:pt idx="3">
                  <c:v>8.1999999999999993</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Sheet1!$C$2:$C$6</c:f>
              <c:numCache>
                <c:formatCode>0.0</c:formatCode>
                <c:ptCount val="5"/>
                <c:pt idx="0">
                  <c:v>1.1999999999999993</c:v>
                </c:pt>
                <c:pt idx="1">
                  <c:v>1.3000000000000007</c:v>
                </c:pt>
                <c:pt idx="2">
                  <c:v>1.3000000000000007</c:v>
                </c:pt>
                <c:pt idx="3">
                  <c:v>1.8000000000000007</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Sheet1!$B$2:$B$6</c:f>
              <c:numCache>
                <c:formatCode>0.0</c:formatCode>
                <c:ptCount val="5"/>
                <c:pt idx="0">
                  <c:v>6.3</c:v>
                </c:pt>
                <c:pt idx="1">
                  <c:v>6.3</c:v>
                </c:pt>
                <c:pt idx="2">
                  <c:v>6.7</c:v>
                </c:pt>
                <c:pt idx="3">
                  <c:v>6.7</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Sheet1!$C$2:$C$6</c:f>
              <c:numCache>
                <c:formatCode>0.0</c:formatCode>
                <c:ptCount val="5"/>
                <c:pt idx="0">
                  <c:v>3.7</c:v>
                </c:pt>
                <c:pt idx="1">
                  <c:v>3.7</c:v>
                </c:pt>
                <c:pt idx="2">
                  <c:v>3.3</c:v>
                </c:pt>
                <c:pt idx="3">
                  <c:v>3.3</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0.46777044194090056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0.16996699999999976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1.7744339999999994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0.7796220000000007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0.75155700000000003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5.8801160000000001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0.34060565905419971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0.17126200000000047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1.7879459999999989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0.7839970233962017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8.8270680000000006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Your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Your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Your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Your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Your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Your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Your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Your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7.7200288686228999</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Sheet1!$B$2:$B$6</c:f>
              <c:numCache>
                <c:formatCode>0.0</c:formatCode>
                <c:ptCount val="5"/>
                <c:pt idx="0">
                  <c:v>8.6999999999999993</c:v>
                </c:pt>
                <c:pt idx="1">
                  <c:v>8.5</c:v>
                </c:pt>
                <c:pt idx="2">
                  <c:v>8.3000000000000007</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Sheet1!$C$2:$C$6</c:f>
              <c:numCache>
                <c:formatCode>0.0</c:formatCode>
                <c:ptCount val="5"/>
                <c:pt idx="0">
                  <c:v>1.3000000000000007</c:v>
                </c:pt>
                <c:pt idx="1">
                  <c:v>1.5</c:v>
                </c:pt>
                <c:pt idx="2">
                  <c:v>1.6999999999999993</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Sheet1!$B$2:$B$6</c:f>
              <c:numCache>
                <c:formatCode>0.0</c:formatCode>
                <c:ptCount val="5"/>
                <c:pt idx="0">
                  <c:v>7.3</c:v>
                </c:pt>
                <c:pt idx="1">
                  <c:v>7.4</c:v>
                </c:pt>
                <c:pt idx="2">
                  <c:v>7.5</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Sheet1!$C$2:$C$6</c:f>
              <c:numCache>
                <c:formatCode>0.0</c:formatCode>
                <c:ptCount val="5"/>
                <c:pt idx="0">
                  <c:v>2.7</c:v>
                </c:pt>
                <c:pt idx="1">
                  <c:v>2.5999999999999996</c:v>
                </c:pt>
                <c:pt idx="2">
                  <c:v>2.5</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96.296300000000002</c:v>
                </c:pt>
                <c:pt idx="1">
                  <c:v>0.43569999999999998</c:v>
                </c:pt>
                <c:pt idx="2">
                  <c:v>1.0892999999999999</c:v>
                </c:pt>
                <c:pt idx="3">
                  <c:v>0.21790000000000001</c:v>
                </c:pt>
                <c:pt idx="4">
                  <c:v>0</c:v>
                </c:pt>
                <c:pt idx="5">
                  <c:v>1.9608000000000001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9.4522999999999691E-2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0.45169499999999996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0.12592900000000018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1.3146829999999996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0.57762400000000014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0.50800300000000043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7.8754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0.1919250971019002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2.0092739999999996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0.88280199999999986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1.5902960000000004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5.3729639999999996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4.5859000000000094E-2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0.33057800000000004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9.2163000000000217E-2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0.96216599999999985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0.42274100000000026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0.44223799999999969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7.8128710000000003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0.31821177540350032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8.9513999999999427E-2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0.93451200000000068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0.41059100000000015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0.35491000000000028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8.1501529999999995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0.35245509375559969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0.17423400000000022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1.818975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0.79919199999999968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0.6268659999999997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6.8411049999999998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6.2400000000000233E-2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0.24096399999999996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6.7178999999999434E-2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0.70134000000000007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6.717900000000121E-2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0.24096399999999996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0.1257009999999994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8.9821030000000004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0.26706602279209957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0.10282099999999961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1.0734370000000011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0.10282199999999975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0.36880799999999958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0.24792599999999965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8.4400480000000009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0.23214336853580075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9.5093999999999568E-2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0.99276999999999926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9.5095000000000596E-2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0.34109300000000076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0.43043999999999905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8.5923339999999993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21.902699999999999</c:v>
                </c:pt>
                <c:pt idx="1">
                  <c:v>0.4425</c:v>
                </c:pt>
                <c:pt idx="2">
                  <c:v>73.451300000000003</c:v>
                </c:pt>
                <c:pt idx="3">
                  <c:v>0.4425</c:v>
                </c:pt>
                <c:pt idx="4">
                  <c:v>0.22120000000000001</c:v>
                </c:pt>
                <c:pt idx="5">
                  <c:v>0</c:v>
                </c:pt>
                <c:pt idx="6">
                  <c:v>0.22120000000000001</c:v>
                </c:pt>
                <c:pt idx="7">
                  <c:v>0.4425</c:v>
                </c:pt>
                <c:pt idx="8">
                  <c:v>2.8761000000000001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0.50450199999999956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0.40118700000000018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0.11184800000000017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1.1676769999999994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0.11184800000000017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0.40118700000000018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0.3288379999999993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8.287725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0.35368796031469962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0.11297599999999974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1.1794549999999999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0.11297600000000063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0.40523400000000009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0.69817100000000032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7.1024240000000001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0.36399000992980035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0.14421000000000017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1.5055319999999996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0.14420999999999928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0.51726600000000111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0.43178299999999936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7.8048710000000003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0.42997553586260029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0.18624799999999997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1.9443999999999999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0.18624799999999997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0.66805100000000017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0.93298700000000068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5.7568539999999997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0.28015800000000013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0.19267099999999893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5.3715999999999653E-2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0.56078000000000117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5.3715000000000401E-2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0.19267099999999893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3.1012999999999735E-2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9.3415219999999994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0.78080000000000005</c:v>
                </c:pt>
                <c:pt idx="1">
                  <c:v>0.21919999999999995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0.78080000000000005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Your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Your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Your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Your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Your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Your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Your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Your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8.7385898342114796</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9.4</c:v>
                </c:pt>
                <c:pt idx="1">
                  <c:v>9.4</c:v>
                </c:pt>
                <c:pt idx="2">
                  <c:v>9.4</c:v>
                </c:pt>
                <c:pt idx="3">
                  <c:v>9.4</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0.59999999999999964</c:v>
                </c:pt>
                <c:pt idx="1">
                  <c:v>0.59999999999999964</c:v>
                </c:pt>
                <c:pt idx="2">
                  <c:v>0.59999999999999964</c:v>
                </c:pt>
                <c:pt idx="3">
                  <c:v>0.59999999999999964</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Sheet1!$B$2:$B$6</c:f>
              <c:numCache>
                <c:formatCode>0.0</c:formatCode>
                <c:ptCount val="5"/>
                <c:pt idx="0">
                  <c:v>8.5</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Sheet1!$C$2:$C$6</c:f>
              <c:numCache>
                <c:formatCode>0.0</c:formatCode>
                <c:ptCount val="5"/>
                <c:pt idx="0">
                  <c:v>1.5</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9.4155999999999906E-2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0.24963600000000064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6.9596999999999909E-2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0.72658000000000023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6.9596999999999909E-2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0.24963599999999886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0.18286699999999989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8.5240939999999998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0.19875017147079888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5.7318000000000424E-2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0.59838599999999964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5.7317000000001173E-2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0.20559199999999933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0.16184499999999957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8.9633749999999992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0.18840623587500005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7.7832000000000789E-2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0.81255399999999867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7.7832000000000789E-2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0.2791750000000004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0.13219899999999996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8.7283000000000008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43.046399999999998</c:v>
                </c:pt>
                <c:pt idx="2">
                  <c:v>56.291400000000003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Your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Your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Your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Your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Your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Your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Your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Your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8.5690497486616408</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Sheet1!$B$2:$B$6</c:f>
              <c:numCache>
                <c:formatCode>0.0</c:formatCode>
                <c:ptCount val="5"/>
                <c:pt idx="0">
                  <c:v>8</c:v>
                </c:pt>
                <c:pt idx="1">
                  <c:v>8.1</c:v>
                </c:pt>
                <c:pt idx="2">
                  <c:v>8.1999999999999993</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Sheet1!$C$2:$C$6</c:f>
              <c:numCache>
                <c:formatCode>0.0</c:formatCode>
                <c:ptCount val="5"/>
                <c:pt idx="0">
                  <c:v>2</c:v>
                </c:pt>
                <c:pt idx="1">
                  <c:v>1.9000000000000004</c:v>
                </c:pt>
                <c:pt idx="2">
                  <c:v>1.8000000000000007</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0.11323799999999995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0.28709200000000035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8.0038999999999305E-2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0.83559600000000067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8.0038999999999305E-2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0.28709200000000124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0.16660800000000009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8.7309719999999995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5.8002000000000109E-2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0.24061600000000105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6.7081999999999198E-2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0.7003269999999997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6.7082000000000974E-2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0.24061699999999853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1.4085000000001457E-2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8.9484049999999993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0.14575799999999983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0.28217499999999962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7.8669000000001432E-2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0.82128599999999885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7.8668000000000404E-2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0.28217500000000051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0.11628900000000009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9.0427479999999996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0.44713199999999986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0.35402399999999989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9.870000000000001E-2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1.0304079999999995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9.870000000000001E-2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0.35402399999999989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0.75510900000000092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7.554074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Your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Your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Your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Your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Your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Your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Your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Your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8.0412082074952806</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9.1</c:v>
                </c:pt>
                <c:pt idx="1">
                  <c:v>9</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0.90000000000000036</c:v>
                </c:pt>
                <c:pt idx="1">
                  <c:v>1</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Sheet1!$B$2:$B$6</c:f>
              <c:numCache>
                <c:formatCode>0.0</c:formatCode>
                <c:ptCount val="5"/>
                <c:pt idx="0">
                  <c:v>7.7</c:v>
                </c:pt>
                <c:pt idx="1">
                  <c:v>7.8</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0.43228399999999922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0.27953500000000009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7.7933000000000696E-2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0.81360199999999949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7.7932000000000556E-2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0.2795349999999992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0.25304700000000047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8.2596089999999993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0.19261370072940043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8.8969999999999771E-2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0.92882900000000035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8.8969999999999771E-2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0.31912499999999966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0.61132500000000078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7.2961809999999998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0.14397346760380003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6.1132999999999882E-2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0.63822099999999971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6.1132999999999882E-2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0.21927900000000022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0.2955830000000006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8.8964809999999996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0.16322999999999954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0.38528900000000021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0.10741499999999959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1.1214030000000008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0.10741499999999959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0.38528900000000021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0.54726999999999926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7.773161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0.10767102761539959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0.15114300000000025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1.577915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0.15114300000000025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0.54213600000000017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1.5274900000000002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5.673089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4.5751999999999997</c:v>
                </c:pt>
                <c:pt idx="1">
                  <c:v>7.8430999999999997</c:v>
                </c:pt>
                <c:pt idx="2">
                  <c:v>20.043600000000001</c:v>
                </c:pt>
                <c:pt idx="3">
                  <c:v>67.5381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9.7289168721001573E-2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4.3109999999998649E-2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0.4500630000000001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4.3110000000000426E-2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0.15463199999999944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0.11256000000000022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9.3048540000000006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0.23254800000000131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0.19909700000000008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5.5506999999998641E-2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0.57948300000000152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5.5506999999998641E-2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0.19909700000000008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0.22209199999999996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8.9943279999999994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0.25352197606459992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8.8877000000000095E-2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0.92787199999999981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8.8878000000001123E-2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0.31879499999999972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0.42519699999999894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8.1319619999999997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Your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Your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Your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Your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Your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Your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Your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Your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7.8744538400321904</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Sheet1!$B$2:$B$6</c:f>
              <c:numCache>
                <c:formatCode>0.0</c:formatCode>
                <c:ptCount val="5"/>
                <c:pt idx="0">
                  <c:v>8.9</c:v>
                </c:pt>
                <c:pt idx="1">
                  <c:v>8.8000000000000007</c:v>
                </c:pt>
                <c:pt idx="2">
                  <c:v>8.8000000000000007</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Sheet1!$C$2:$C$6</c:f>
              <c:numCache>
                <c:formatCode>0.0</c:formatCode>
                <c:ptCount val="5"/>
                <c:pt idx="0">
                  <c:v>1.0999999999999996</c:v>
                </c:pt>
                <c:pt idx="1">
                  <c:v>1.1999999999999993</c:v>
                </c:pt>
                <c:pt idx="2">
                  <c:v>1.1999999999999993</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Sheet1!$B$2:$B$6</c:f>
              <c:numCache>
                <c:formatCode>0.0</c:formatCode>
                <c:ptCount val="5"/>
                <c:pt idx="0">
                  <c:v>7.8</c:v>
                </c:pt>
                <c:pt idx="1">
                  <c:v>7.9</c:v>
                </c:pt>
                <c:pt idx="2">
                  <c:v>7.9</c:v>
                </c:pt>
                <c:pt idx="3">
                  <c:v>8</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Sheet1!$C$2:$C$6</c:f>
              <c:numCache>
                <c:formatCode>0.0</c:formatCode>
                <c:ptCount val="5"/>
                <c:pt idx="0">
                  <c:v>2.2000000000000002</c:v>
                </c:pt>
                <c:pt idx="1">
                  <c:v>2.0999999999999996</c:v>
                </c:pt>
                <c:pt idx="2">
                  <c:v>2.0999999999999996</c:v>
                </c:pt>
                <c:pt idx="3">
                  <c:v>2</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8.2180739019225992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0.11607909807740135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9.2673999999998813E-2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0.96749600000000058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9.2672999999999561E-2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0.16344130647449973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8.6078620000000008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0.18628499999999981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0.38831400000000027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0.10825900000000033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1.1302089999999998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0.10825900000000033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0.38831399999999938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6.8177999999999628E-2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7.3271199999999999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0.25067780768989945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0.10303600000000035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1.0756749999999995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0.10303500000000021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0.36957800000000063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0.29149499999999939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7.6883800000000004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Your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Your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Your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Your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Your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Your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Your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Your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7.2379133990110303</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73266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RJN | East Cheshire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RJN | East Cheshire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RJN | East Cheshire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8.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chart" Target="../charts/chart331.xml"/><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chart" Target="../charts/chart332.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7.xml"/><Relationship Id="rId1" Type="http://schemas.openxmlformats.org/officeDocument/2006/relationships/slideLayout" Target="../slideLayouts/slideLayout9.xml"/><Relationship Id="rId5" Type="http://schemas.openxmlformats.org/officeDocument/2006/relationships/chart" Target="../charts/chart334.xml"/><Relationship Id="rId4" Type="http://schemas.openxmlformats.org/officeDocument/2006/relationships/chart" Target="../charts/chart333.xml"/></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80.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East Cheshire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910827842"/>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1429999960"/>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Q21. When nurses spoke about your care in front of you, were you included in the conversation?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Q23. Thinking about your care and treatment, were you told something by a member of staff that was different to what you had been told by another member of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4289407914"/>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1197733"/>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788794001"/>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Q33. Beforehand, how well did hospital staff explain how you might feel after you had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5294245"/>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01538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5832642"/>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932470828"/>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1958270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6133929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26420651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72132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15263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125951085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870623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95119564"/>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58642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5106835"/>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36384657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44842973"/>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4965187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87735344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4811325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24009898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18439225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36138720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280397451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1387568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37540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43666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7072633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54345085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400161246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84098768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50024384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126685028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16367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74326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5464223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419760644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496529212"/>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1148820721"/>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06979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2083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33583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8349447"/>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422618334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822322691"/>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8700789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317130232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1966661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94127555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73668959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15932596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61960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64126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81932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9232599"/>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365836795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400366999"/>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6906870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119130470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7592209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170898887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355614208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21539331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3427497486"/>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4548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18029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88869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460637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230067231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038561"/>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5798873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177696622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3553517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6570583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45569022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9631571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262789047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3735468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02395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92728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8086760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78633909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86143443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410656184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21941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7145791"/>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70214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6054756"/>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58686651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109794203"/>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6623901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77828799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2666846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65709213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11172541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429003792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43356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73593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16914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2489549"/>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1563723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590129090"/>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2262116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95773343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3613002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64356175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341378593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268938145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2049272998"/>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9437711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59291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34885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6246013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53118147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75586186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37841826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035564002"/>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99369069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17627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55122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2727963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14808582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74223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02434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20448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8831231"/>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416291973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86580566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0470494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01413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8196269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68731648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43195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50470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88146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5433977"/>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31465500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300070220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3342389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89338346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6771819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59107236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1289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58319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25047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1396192"/>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02314408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873157623"/>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1041774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67725036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127656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25793279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81952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07791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4763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95489087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67252620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2917486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(51)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80407781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1904191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257651097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(433)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16169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32983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491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14551024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65711275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425517214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(279)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32025690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7759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4279190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42101499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(415)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97837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77093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97112245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46246547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46594054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(415)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313492326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22537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40199976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424600935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(415)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097377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87266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1289120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96232666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340022629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(83)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141803822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38835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41463053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94027866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(444)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56088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04274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19458172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381796471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7459181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(284)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392653055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27273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81623736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206365490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(246)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03357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82365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97392422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02709929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99581509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(230)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55377624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91326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4860163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148976766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71728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80506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88307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056470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5308600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25719701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267947882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(101)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267413859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3738199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381751752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(178)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37751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350707725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45869453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236520831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(422)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09394210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05130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07398597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208934364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(410)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293549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3150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3886068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42500219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26400586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(453)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108787595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8618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74303956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259937590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30744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46576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49091606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8747888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9404476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(423)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354289418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98619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5073013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96684375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(452)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06697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52286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4383594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4323482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4624419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(444)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328100106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56166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365297353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8696207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(450)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05234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15349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067530756"/>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31648330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87879134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156361342"/>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55990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207156823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30882938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516783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12823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8076749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594523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9384789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07688620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25128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80594450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65376215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(380)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61136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78707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32735654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64379264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80939456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(399)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339600333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6193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14406143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71229984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50293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56248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105010667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407235855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76934169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(372)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85733516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27276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9720147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80023111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68367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36671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96424435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98200050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6428110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(171)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5088287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45669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46338072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316254180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(176)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197243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5702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98072306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17226156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2122185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(182)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426107387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38032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2152714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139376621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(441)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58401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63870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007937314"/>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4021333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193941732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(332)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001031556"/>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65233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61697656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277339971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(164)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61889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15151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97044146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1158697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9861025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(452)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22626944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79503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125403653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80417051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(421)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869637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71527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1355273402"/>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5261617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198200326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(324)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819315651"/>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08990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6965485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94726126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(344)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729945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60559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9350186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1330297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77137831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(393)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79126926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610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79334940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11934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18036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74915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193107956"/>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30643976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1911817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(216)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076615151"/>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93693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90687577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59810934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(226)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58126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49317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0677247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6209383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39428313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(393)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41100576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26715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123627133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75857808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(451)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30864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54504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52595962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46208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7054517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4139992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MACCLESFIELD DISTRICT GENERAL HOSPITAL (450)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31377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29579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415647088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546928514"/>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5.9▼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264581433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1524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45076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921262783"/>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13067425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116444611"/>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27710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3742232"/>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660053524"/>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1804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220924042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2320022696"/>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15514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42500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0080728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953631449"/>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81951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8425973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56781626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039258533"/>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0884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37593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110131087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4202743660"/>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71169882"/>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605494672"/>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51570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1258775"/>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0275363"/>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70422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17505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70068260"/>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42680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342819442"/>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Q3. How long do you feel you had to wait to get to a bed on a ward after you arrived at the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Q21. When nurses spoke about your care in front of you, were you included in the conversation?</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91112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4045728508"/>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87247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920366805"/>
              </p:ext>
            </p:extLst>
          </p:nvPr>
        </p:nvGraphicFramePr>
        <p:xfrm>
          <a:off x="469068" y="1548000"/>
          <a:ext cx="11253864" cy="475997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Q2. How did you feel about the length of time you were on the waiting list before your admission to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+2.3</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Q19. When you asked nurses questions, did you get answers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Q32. Beforehand, how well did hospital staff answer your questions about the operations or procedures?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Q38. Were you given enough notice about when you were going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Q26. Did you feel able to talk to members of hospital staff about your worries and fears?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Q20. Did you have confidence and trust in the nurses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Q47. Overall, did you feel you were treated with respect and dignity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Q29. Do you think the hospital staff did everything they could to help control your pain?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9128395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02339778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Q15. During your time in hospital, did you get enough to drink?</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13816259"/>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Q16. When you asked doctors questions, did you get answers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22692981"/>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39106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78847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938734544"/>
              </p:ext>
            </p:extLst>
          </p:nvPr>
        </p:nvGraphicFramePr>
        <p:xfrm>
          <a:off x="469068" y="1548000"/>
          <a:ext cx="11253864" cy="140286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Q28. Were you given enough privacy when being examined or treated?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-0.3</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-0.2</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604874767"/>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665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429222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77</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East Cheshire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2700205377"/>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be admitted: patients feeling that they waited the right amount of time on the waiting list before being admitted to hospital
Taking medication: patients being able to take medication they brought to hospital when needed
Including patients: patients feeling included in nurses' conversations about their care
Support from health or social care services: patients being given enough support from health or social care services to help them recover or manage their condition after leaving hospital
Communication: patients not being told something by a member of staff that was different to what they had been told by another member of staff</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406775619"/>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get to a bed: patients feeling that they waited the right amount of time to get to a bed on a ward after they arrived at the hospital
Noise from other patients: patients not being bothered by noise at night from other patients
Privacy for discussions: patients being able to discuss their condition or treatment with hospital staff without being overheard
Contact: patients being given information about who to contact if they were worried about their condition or treatment after leaving hospital
Expectations after the operation or procedure: patients being given an explanation from staff, before their operation or procedure, of how they might feel afterwards</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East Cheshire NHS Trust who had attended in late 2021. Responses were received from 459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92658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1820154"/>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459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4174412635"/>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90%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1262384"/>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202606047"/>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10%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6090384"/>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380676578"/>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1683935827"/>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962809734"/>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260837671"/>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947610073"/>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568513107"/>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0%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1686553"/>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612795161"/>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4564707"/>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089141776"/>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2278690871"/>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19337</TotalTime>
  <Words>16392</Words>
  <Application>Microsoft Office PowerPoint</Application>
  <PresentationFormat>Widescreen</PresentationFormat>
  <Paragraphs>2273</Paragraphs>
  <Slides>80</Slides>
  <Notes>70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vt:lpstr>
      <vt:lpstr>Arial Black</vt:lpstr>
      <vt:lpstr>Calibri</vt:lpstr>
      <vt:lpstr>Calibri Light</vt:lpstr>
      <vt:lpstr>Courier New</vt:lpstr>
      <vt:lpstr>Wingdings</vt:lpstr>
      <vt:lpstr>Wingdings 3</vt:lpstr>
      <vt:lpstr>Office Theme</vt:lpstr>
      <vt:lpstr>East Cheshire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846</cp:revision>
  <dcterms:created xsi:type="dcterms:W3CDTF">2021-03-04T09:52:26Z</dcterms:created>
  <dcterms:modified xsi:type="dcterms:W3CDTF">2022-09-30T11:24:20Z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